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17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15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851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63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96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00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5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078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598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267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4578-C268-4912-95D6-8E2D2726868F}" type="datetimeFigureOut">
              <a:rPr kumimoji="1" lang="ja-JP" altLang="en-US" smtClean="0"/>
              <a:t>2026/5/3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0BFBA-7409-4178-89B5-458E0F349C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71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405ED8B-4661-910D-C76A-8A696D2B5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7" y="6109864"/>
            <a:ext cx="1989037" cy="52982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6B5FEB-5004-2ED3-7226-CDAF18A94960}"/>
              </a:ext>
            </a:extLst>
          </p:cNvPr>
          <p:cNvSpPr txBox="1"/>
          <p:nvPr/>
        </p:nvSpPr>
        <p:spPr>
          <a:xfrm>
            <a:off x="7236134" y="6109864"/>
            <a:ext cx="21068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ご質問等ありましたら</a:t>
            </a:r>
            <a:endParaRPr lang="en-US" altLang="ja-JP" sz="1400" dirty="0"/>
          </a:p>
          <a:p>
            <a:r>
              <a:rPr lang="ja-JP" altLang="en-US" sz="1400" dirty="0"/>
              <a:t>お気軽に</a:t>
            </a:r>
            <a:endParaRPr lang="en-US" altLang="ja-JP" sz="1400" dirty="0"/>
          </a:p>
          <a:p>
            <a:r>
              <a:rPr lang="ja-JP" altLang="en-US" sz="1400" dirty="0"/>
              <a:t>お電話ください。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F50B36-A94A-D38F-DB3C-66C5B0AF4F05}"/>
              </a:ext>
            </a:extLst>
          </p:cNvPr>
          <p:cNvSpPr txBox="1"/>
          <p:nvPr/>
        </p:nvSpPr>
        <p:spPr>
          <a:xfrm>
            <a:off x="3284591" y="6046838"/>
            <a:ext cx="38302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新潟県知事（</a:t>
            </a:r>
            <a:r>
              <a:rPr lang="en-US" altLang="ja-JP" sz="1400" dirty="0"/>
              <a:t>1</a:t>
            </a:r>
            <a:r>
              <a:rPr lang="ja-JP" altLang="en-US" sz="1400" dirty="0"/>
              <a:t>）第</a:t>
            </a:r>
            <a:r>
              <a:rPr lang="en-US" altLang="ja-JP" sz="1400" dirty="0"/>
              <a:t>5828</a:t>
            </a:r>
            <a:r>
              <a:rPr lang="ja-JP" altLang="en-US" sz="1400" dirty="0"/>
              <a:t>号</a:t>
            </a:r>
            <a:endParaRPr lang="en-US" altLang="ja-JP" sz="1400" dirty="0"/>
          </a:p>
          <a:p>
            <a:r>
              <a:rPr lang="ja-JP" altLang="en-US" sz="1400" dirty="0"/>
              <a:t>〒</a:t>
            </a:r>
            <a:r>
              <a:rPr lang="en-US" altLang="ja-JP" sz="1400" dirty="0"/>
              <a:t>947-0051</a:t>
            </a:r>
            <a:r>
              <a:rPr lang="ja-JP" altLang="en-US" sz="1400" dirty="0"/>
              <a:t>　新潟県小千谷市三仏生</a:t>
            </a:r>
            <a:r>
              <a:rPr lang="en-US" altLang="ja-JP" sz="1400" dirty="0"/>
              <a:t>2533</a:t>
            </a:r>
            <a:r>
              <a:rPr lang="ja-JP" altLang="en-US" sz="1400" dirty="0"/>
              <a:t>番地</a:t>
            </a:r>
            <a:endParaRPr lang="en-US" altLang="ja-JP" sz="1400" dirty="0"/>
          </a:p>
          <a:p>
            <a:r>
              <a:rPr lang="en-US" altLang="ja-JP" sz="1400" dirty="0"/>
              <a:t>TEL</a:t>
            </a:r>
            <a:r>
              <a:rPr lang="ja-JP" altLang="en-US" sz="1400" dirty="0"/>
              <a:t>：</a:t>
            </a:r>
            <a:r>
              <a:rPr lang="en-US" altLang="ja-JP" sz="1400" dirty="0"/>
              <a:t>070-4426-7271</a:t>
            </a:r>
            <a:r>
              <a:rPr lang="ja-JP" altLang="en-US" sz="1400" dirty="0"/>
              <a:t>　担当者：中嶋崇吾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FD1003A5-2D24-3CC4-DF52-0EE769F9B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840236"/>
              </p:ext>
            </p:extLst>
          </p:nvPr>
        </p:nvGraphicFramePr>
        <p:xfrm>
          <a:off x="57507" y="108071"/>
          <a:ext cx="3924024" cy="643134"/>
        </p:xfrm>
        <a:graphic>
          <a:graphicData uri="http://schemas.openxmlformats.org/drawingml/2006/table">
            <a:tbl>
              <a:tblPr/>
              <a:tblGrid>
                <a:gridCol w="1324695">
                  <a:extLst>
                    <a:ext uri="{9D8B030D-6E8A-4147-A177-3AD203B41FA5}">
                      <a16:colId xmlns:a16="http://schemas.microsoft.com/office/drawing/2014/main" val="1157268744"/>
                    </a:ext>
                  </a:extLst>
                </a:gridCol>
                <a:gridCol w="1741707">
                  <a:extLst>
                    <a:ext uri="{9D8B030D-6E8A-4147-A177-3AD203B41FA5}">
                      <a16:colId xmlns:a16="http://schemas.microsoft.com/office/drawing/2014/main" val="210875875"/>
                    </a:ext>
                  </a:extLst>
                </a:gridCol>
                <a:gridCol w="857622">
                  <a:extLst>
                    <a:ext uri="{9D8B030D-6E8A-4147-A177-3AD203B41FA5}">
                      <a16:colId xmlns:a16="http://schemas.microsoft.com/office/drawing/2014/main" val="612626145"/>
                    </a:ext>
                  </a:extLst>
                </a:gridCol>
              </a:tblGrid>
              <a:tr h="6431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490</a:t>
                      </a:r>
                      <a:endParaRPr lang="ja-JP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万円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14491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38E839F7-16FD-E888-B833-A804FFB9F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76212"/>
              </p:ext>
            </p:extLst>
          </p:nvPr>
        </p:nvGraphicFramePr>
        <p:xfrm>
          <a:off x="59741" y="880003"/>
          <a:ext cx="3189836" cy="1049276"/>
        </p:xfrm>
        <a:graphic>
          <a:graphicData uri="http://schemas.openxmlformats.org/drawingml/2006/table">
            <a:tbl>
              <a:tblPr/>
              <a:tblGrid>
                <a:gridCol w="776400">
                  <a:extLst>
                    <a:ext uri="{9D8B030D-6E8A-4147-A177-3AD203B41FA5}">
                      <a16:colId xmlns:a16="http://schemas.microsoft.com/office/drawing/2014/main" val="2442362595"/>
                    </a:ext>
                  </a:extLst>
                </a:gridCol>
                <a:gridCol w="2413436">
                  <a:extLst>
                    <a:ext uri="{9D8B030D-6E8A-4147-A177-3AD203B41FA5}">
                      <a16:colId xmlns:a16="http://schemas.microsoft.com/office/drawing/2014/main" val="3714032973"/>
                    </a:ext>
                  </a:extLst>
                </a:gridCol>
              </a:tblGrid>
              <a:tr h="10492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所在地</a:t>
                      </a:r>
                      <a:b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（地番）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小千谷市ひ生丙</a:t>
                      </a:r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221-2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9560547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2F19DE5E-303D-0679-F45F-F16A20458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725104"/>
              </p:ext>
            </p:extLst>
          </p:nvPr>
        </p:nvGraphicFramePr>
        <p:xfrm>
          <a:off x="4634714" y="2062387"/>
          <a:ext cx="4449546" cy="3709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4818">
                  <a:extLst>
                    <a:ext uri="{9D8B030D-6E8A-4147-A177-3AD203B41FA5}">
                      <a16:colId xmlns:a16="http://schemas.microsoft.com/office/drawing/2014/main" val="2092939554"/>
                    </a:ext>
                  </a:extLst>
                </a:gridCol>
                <a:gridCol w="922075">
                  <a:extLst>
                    <a:ext uri="{9D8B030D-6E8A-4147-A177-3AD203B41FA5}">
                      <a16:colId xmlns:a16="http://schemas.microsoft.com/office/drawing/2014/main" val="985921121"/>
                    </a:ext>
                  </a:extLst>
                </a:gridCol>
                <a:gridCol w="366313">
                  <a:extLst>
                    <a:ext uri="{9D8B030D-6E8A-4147-A177-3AD203B41FA5}">
                      <a16:colId xmlns:a16="http://schemas.microsoft.com/office/drawing/2014/main" val="3551848928"/>
                    </a:ext>
                  </a:extLst>
                </a:gridCol>
                <a:gridCol w="201942">
                  <a:extLst>
                    <a:ext uri="{9D8B030D-6E8A-4147-A177-3AD203B41FA5}">
                      <a16:colId xmlns:a16="http://schemas.microsoft.com/office/drawing/2014/main" val="3615422245"/>
                    </a:ext>
                  </a:extLst>
                </a:gridCol>
                <a:gridCol w="511264">
                  <a:extLst>
                    <a:ext uri="{9D8B030D-6E8A-4147-A177-3AD203B41FA5}">
                      <a16:colId xmlns:a16="http://schemas.microsoft.com/office/drawing/2014/main" val="3929686524"/>
                    </a:ext>
                  </a:extLst>
                </a:gridCol>
                <a:gridCol w="292872">
                  <a:extLst>
                    <a:ext uri="{9D8B030D-6E8A-4147-A177-3AD203B41FA5}">
                      <a16:colId xmlns:a16="http://schemas.microsoft.com/office/drawing/2014/main" val="2797183205"/>
                    </a:ext>
                  </a:extLst>
                </a:gridCol>
                <a:gridCol w="149719">
                  <a:extLst>
                    <a:ext uri="{9D8B030D-6E8A-4147-A177-3AD203B41FA5}">
                      <a16:colId xmlns:a16="http://schemas.microsoft.com/office/drawing/2014/main" val="1133667964"/>
                    </a:ext>
                  </a:extLst>
                </a:gridCol>
                <a:gridCol w="440543">
                  <a:extLst>
                    <a:ext uri="{9D8B030D-6E8A-4147-A177-3AD203B41FA5}">
                      <a16:colId xmlns:a16="http://schemas.microsoft.com/office/drawing/2014/main" val="1925386274"/>
                    </a:ext>
                  </a:extLst>
                </a:gridCol>
              </a:tblGrid>
              <a:tr h="3624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公簿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1084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㎡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327.98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+mn-ea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234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坪</a:t>
                      </a:r>
                      <a:endParaRPr kumimoji="1" lang="ja-JP" altLang="en-US"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坪</a:t>
                      </a:r>
                      <a:endParaRPr kumimoji="1" lang="ja-JP" altLang="en-US"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4741"/>
                  </a:ext>
                </a:extLst>
              </a:tr>
              <a:tr h="3647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建蔽率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容積率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60</a:t>
                      </a: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％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/200</a:t>
                      </a: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77820"/>
                  </a:ext>
                </a:extLst>
              </a:tr>
              <a:tr h="3647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都市計画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都市計画区域内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3302931"/>
                  </a:ext>
                </a:extLst>
              </a:tr>
              <a:tr h="3647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/>
                        <a:t>用途地域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第１種住居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9080785"/>
                  </a:ext>
                </a:extLst>
              </a:tr>
              <a:tr h="36476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権利／引渡し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所有権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現況引渡し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0199568"/>
                  </a:ext>
                </a:extLst>
              </a:tr>
              <a:tr h="579055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学校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東小千谷小学校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徒歩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徒歩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11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/>
                        <a:t>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080901"/>
                  </a:ext>
                </a:extLst>
              </a:tr>
              <a:tr h="579055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東小千谷中学校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徒歩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徒歩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20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/>
                        <a:t>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563101"/>
                  </a:ext>
                </a:extLst>
              </a:tr>
              <a:tr h="36476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取引様態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/>
                        <a:t>仲介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6457013"/>
                  </a:ext>
                </a:extLst>
              </a:tr>
              <a:tr h="36476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備考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/>
                        <a:t>埋蔵文化財：有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94174199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BDA36F15-9C3D-3485-98A0-EA3F62CFC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359928"/>
              </p:ext>
            </p:extLst>
          </p:nvPr>
        </p:nvGraphicFramePr>
        <p:xfrm>
          <a:off x="3249576" y="880003"/>
          <a:ext cx="5834684" cy="1053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263">
                  <a:extLst>
                    <a:ext uri="{9D8B030D-6E8A-4147-A177-3AD203B41FA5}">
                      <a16:colId xmlns:a16="http://schemas.microsoft.com/office/drawing/2014/main" val="3759884904"/>
                    </a:ext>
                  </a:extLst>
                </a:gridCol>
                <a:gridCol w="986085">
                  <a:extLst>
                    <a:ext uri="{9D8B030D-6E8A-4147-A177-3AD203B41FA5}">
                      <a16:colId xmlns:a16="http://schemas.microsoft.com/office/drawing/2014/main" val="182909380"/>
                    </a:ext>
                  </a:extLst>
                </a:gridCol>
                <a:gridCol w="672728">
                  <a:extLst>
                    <a:ext uri="{9D8B030D-6E8A-4147-A177-3AD203B41FA5}">
                      <a16:colId xmlns:a16="http://schemas.microsoft.com/office/drawing/2014/main" val="2131819873"/>
                    </a:ext>
                  </a:extLst>
                </a:gridCol>
                <a:gridCol w="672915">
                  <a:extLst>
                    <a:ext uri="{9D8B030D-6E8A-4147-A177-3AD203B41FA5}">
                      <a16:colId xmlns:a16="http://schemas.microsoft.com/office/drawing/2014/main" val="2823861349"/>
                    </a:ext>
                  </a:extLst>
                </a:gridCol>
                <a:gridCol w="1142729">
                  <a:extLst>
                    <a:ext uri="{9D8B030D-6E8A-4147-A177-3AD203B41FA5}">
                      <a16:colId xmlns:a16="http://schemas.microsoft.com/office/drawing/2014/main" val="698649542"/>
                    </a:ext>
                  </a:extLst>
                </a:gridCol>
                <a:gridCol w="501946">
                  <a:extLst>
                    <a:ext uri="{9D8B030D-6E8A-4147-A177-3AD203B41FA5}">
                      <a16:colId xmlns:a16="http://schemas.microsoft.com/office/drawing/2014/main" val="1982694074"/>
                    </a:ext>
                  </a:extLst>
                </a:gridCol>
                <a:gridCol w="461009">
                  <a:extLst>
                    <a:ext uri="{9D8B030D-6E8A-4147-A177-3AD203B41FA5}">
                      <a16:colId xmlns:a16="http://schemas.microsoft.com/office/drawing/2014/main" val="1289084310"/>
                    </a:ext>
                  </a:extLst>
                </a:gridCol>
                <a:gridCol w="461009">
                  <a:extLst>
                    <a:ext uri="{9D8B030D-6E8A-4147-A177-3AD203B41FA5}">
                      <a16:colId xmlns:a16="http://schemas.microsoft.com/office/drawing/2014/main" val="1728012670"/>
                    </a:ext>
                  </a:extLst>
                </a:gridCol>
              </a:tblGrid>
              <a:tr h="301317"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坪単価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1.5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交通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978498"/>
                  </a:ext>
                </a:extLst>
              </a:tr>
              <a:tr h="38386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小千谷駅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256600"/>
                  </a:ext>
                </a:extLst>
              </a:tr>
              <a:tr h="3647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地目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雑種地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400" dirty="0"/>
                        <a:t>信濃町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徒歩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776036"/>
                  </a:ext>
                </a:extLst>
              </a:tr>
            </a:tbl>
          </a:graphicData>
        </a:graphic>
      </p:graphicFrame>
      <p:pic>
        <p:nvPicPr>
          <p:cNvPr id="11" name="図 10">
            <a:extLst>
              <a:ext uri="{FF2B5EF4-FFF2-40B4-BE49-F238E27FC236}">
                <a16:creationId xmlns:a16="http://schemas.microsoft.com/office/drawing/2014/main" id="{AFA639E8-7376-B480-7F47-34FFD68E2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583" y="5983812"/>
            <a:ext cx="864716" cy="864716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0C08F842-4325-DFA9-9D48-AE3C4B38C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0" y="2058077"/>
            <a:ext cx="4449547" cy="371345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73C21A4-0E8B-FC39-053C-CD59DC296E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40" y="4368799"/>
            <a:ext cx="2035284" cy="139872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8DB7400-2626-50F8-86C5-91F8ABD6B15C}"/>
              </a:ext>
            </a:extLst>
          </p:cNvPr>
          <p:cNvSpPr txBox="1"/>
          <p:nvPr/>
        </p:nvSpPr>
        <p:spPr>
          <a:xfrm>
            <a:off x="4632480" y="157577"/>
            <a:ext cx="44540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i="1" dirty="0">
                <a:solidFill>
                  <a:srgbClr val="FF0000"/>
                </a:solidFill>
              </a:rPr>
              <a:t>ちょうどいい場所に、ちょうどいい広がりを。</a:t>
            </a:r>
            <a:br>
              <a:rPr lang="ja-JP" altLang="en-US" sz="1600" i="1" dirty="0">
                <a:solidFill>
                  <a:srgbClr val="FF0000"/>
                </a:solidFill>
              </a:rPr>
            </a:br>
            <a:r>
              <a:rPr lang="ja-JP" altLang="en-US" sz="1600" i="1" dirty="0">
                <a:solidFill>
                  <a:srgbClr val="FF0000"/>
                </a:solidFill>
              </a:rPr>
              <a:t>事業用地・資材置場・拠点用地に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07E091A-8482-1FB1-DA1F-22F98391EE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7024" y="4368798"/>
            <a:ext cx="1566860" cy="13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51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0f1cc1-4e3f-4653-b9ed-f626522a030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C2835D26D841C4F8FC49112A9DC0301" ma:contentTypeVersion="10" ma:contentTypeDescription="新しいドキュメントを作成します。" ma:contentTypeScope="" ma:versionID="026e98f169462a1078c3b55c59fac987">
  <xsd:schema xmlns:xsd="http://www.w3.org/2001/XMLSchema" xmlns:xs="http://www.w3.org/2001/XMLSchema" xmlns:p="http://schemas.microsoft.com/office/2006/metadata/properties" xmlns:ns3="000f1cc1-4e3f-4653-b9ed-f626522a0305" targetNamespace="http://schemas.microsoft.com/office/2006/metadata/properties" ma:root="true" ma:fieldsID="23ba9d339a2b7616d33c17f48d688f12" ns3:_="">
    <xsd:import namespace="000f1cc1-4e3f-4653-b9ed-f626522a030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0f1cc1-4e3f-4653-b9ed-f626522a030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69DF26-7E94-4CBD-8A85-B7AC35AE2408}">
  <ds:schemaRefs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000f1cc1-4e3f-4653-b9ed-f626522a0305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8EE0FCC-7CF9-4155-A175-BB6408BD7C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0f1cc1-4e3f-4653-b9ed-f626522a03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FF6C42-5B83-4F08-9857-18BAD13675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4843</TotalTime>
  <Words>132</Words>
  <Application>Microsoft Office PowerPoint</Application>
  <PresentationFormat>画面に合わせる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中嶋 崇吾</dc:creator>
  <cp:lastModifiedBy>中嶋 崇吾</cp:lastModifiedBy>
  <cp:revision>7</cp:revision>
  <cp:lastPrinted>2026-05-03T01:42:19Z</cp:lastPrinted>
  <dcterms:created xsi:type="dcterms:W3CDTF">2026-04-25T06:30:28Z</dcterms:created>
  <dcterms:modified xsi:type="dcterms:W3CDTF">2026-05-03T01:42:22Z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0x010100BC2835D26D841C4F8FC49112A9DC0301</vt:lpwstr>
  </property>
</Properties>
</file>